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13"/>
  </p:notesMasterIdLst>
  <p:handoutMasterIdLst>
    <p:handoutMasterId r:id="rId14"/>
  </p:handoutMasterIdLst>
  <p:sldIdLst>
    <p:sldId id="278" r:id="rId2"/>
    <p:sldId id="290" r:id="rId3"/>
    <p:sldId id="272" r:id="rId4"/>
    <p:sldId id="265" r:id="rId5"/>
    <p:sldId id="286" r:id="rId6"/>
    <p:sldId id="287" r:id="rId7"/>
    <p:sldId id="289" r:id="rId8"/>
    <p:sldId id="284" r:id="rId9"/>
    <p:sldId id="283" r:id="rId10"/>
    <p:sldId id="285" r:id="rId11"/>
    <p:sldId id="288" r:id="rId12"/>
  </p:sldIdLst>
  <p:sldSz cx="9144000" cy="6858000" type="screen4x3"/>
  <p:notesSz cx="6858000" cy="9144000"/>
  <p:custDataLst>
    <p:tags r:id="rId15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E48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1" autoAdjust="0"/>
    <p:restoredTop sz="94737" autoAdjust="0"/>
  </p:normalViewPr>
  <p:slideViewPr>
    <p:cSldViewPr>
      <p:cViewPr varScale="1">
        <p:scale>
          <a:sx n="82" d="100"/>
          <a:sy n="82" d="100"/>
        </p:scale>
        <p:origin x="-1483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46A4734-CE66-48ED-A88C-F662C0435D66}" type="datetimeFigureOut">
              <a:rPr lang="fr-CA"/>
              <a:pPr>
                <a:defRPr/>
              </a:pPr>
              <a:t>2011-08-09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C58E51-007B-4090-B4C1-D34A98DF4FA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A681CA1-1C59-45CD-8203-CF46CB0889C4}" type="datetimeFigureOut">
              <a:rPr lang="fr-CA"/>
              <a:pPr>
                <a:defRPr/>
              </a:pPr>
              <a:t>2011-08-09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A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CA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1098C1-0D4A-4E6E-8448-B908C4210FB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12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Ellipse 13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6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486D5B-1F09-44CD-9BCC-E5A9DDF766E3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7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8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BFFC71-93E8-4CFA-A754-1CAA2ECF63A4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74C73-6B4B-4ABE-B690-E3B4B47CE927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3F2E6-140B-48FA-AAE8-2175022AAA3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5FD71-F809-48C5-9C49-15E681E4C57B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72E6-D858-49E9-882F-9DEEE248B3D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007BF-40CA-4BC6-8D20-03BE6B4F051A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5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DBA46-440C-48DD-9213-8A34233CB6C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Ellipse 1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Ellipse 1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7D287A-18B0-4D67-9E14-2FEDF4901EB1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9AD394-CECB-47E7-A202-AC7A3614FC0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E4CC-9BF6-447A-B72A-14E1FCD53097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9DBE3-800E-42E6-9993-A479D5A0DF8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A9CE0-2B71-40AA-8BBD-B988C654A6D3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8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5E2DE-F1E2-400E-B30F-3F1ADC60F861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55DA1-72E2-4228-A845-DD5D6BA26B68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4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C8B56-77F2-4F09-B241-A885563E899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4AC73F-DA64-4192-82BA-57FE3F71CDCB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8AEAEB-8B66-4E39-BC7A-FC8BCE698625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E8FE6-3FFF-4B3D-9D15-143C48D3C400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4E053-F18B-4685-86E1-526EA2ECF0A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Organigramme : Processus 13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Organigramme : Processus 15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6BD4C9-F3E8-48E6-BB8C-894D3E3CDBC6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6ECE99-7DCD-4BD2-8CCE-4BFCEFD90F7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33" name="Espace réservé du texte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09B31B3B-C3E0-4E2B-89D5-97BD38B9EC6A}" type="datetimeFigureOut">
              <a:rPr lang="fr-FR"/>
              <a:pPr>
                <a:defRPr/>
              </a:pPr>
              <a:t>09/08/2011</a:t>
            </a:fld>
            <a:endParaRPr lang="fr-CA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fr-CA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8F221D2-8309-4425-BA0F-B1B3C84151BF}" type="slidenum">
              <a:rPr lang="fr-CA"/>
              <a:pPr>
                <a:defRPr/>
              </a:pPr>
              <a:t>‹#›</a:t>
            </a:fld>
            <a:endParaRPr lang="fr-CA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797" r:id="rId2"/>
    <p:sldLayoutId id="2147483805" r:id="rId3"/>
    <p:sldLayoutId id="2147483798" r:id="rId4"/>
    <p:sldLayoutId id="2147483799" r:id="rId5"/>
    <p:sldLayoutId id="2147483800" r:id="rId6"/>
    <p:sldLayoutId id="2147483806" r:id="rId7"/>
    <p:sldLayoutId id="2147483801" r:id="rId8"/>
    <p:sldLayoutId id="2147483807" r:id="rId9"/>
    <p:sldLayoutId id="2147483802" r:id="rId10"/>
    <p:sldLayoutId id="214748380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ZoneTexte 4"/>
          <p:cNvSpPr txBox="1">
            <a:spLocks noChangeArrowheads="1"/>
          </p:cNvSpPr>
          <p:nvPr/>
        </p:nvSpPr>
        <p:spPr bwMode="auto">
          <a:xfrm>
            <a:off x="990600" y="4267200"/>
            <a:ext cx="79248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CA" sz="2800" b="1" dirty="0"/>
          </a:p>
          <a:p>
            <a:pPr algn="ctr">
              <a:defRPr/>
            </a:pPr>
            <a:r>
              <a:rPr lang="fr-CA" sz="2400" b="1" dirty="0"/>
              <a:t>Pour l’émergence d’une culture de </a:t>
            </a:r>
            <a:r>
              <a:rPr lang="fr-CA" sz="2400" b="1" dirty="0"/>
              <a:t>collaboration </a:t>
            </a:r>
            <a:r>
              <a:rPr lang="fr-CA" sz="2400" b="1" dirty="0"/>
              <a:t>entre les universités et leur communauté</a:t>
            </a:r>
            <a:r>
              <a:rPr lang="fr-CA" sz="2000" b="1" dirty="0"/>
              <a:t> </a:t>
            </a:r>
            <a:endParaRPr lang="fr-CA" sz="1600" b="1" dirty="0"/>
          </a:p>
          <a:p>
            <a:pPr marL="2414588" indent="371475" algn="r">
              <a:defRPr/>
            </a:pPr>
            <a:endParaRPr lang="fr-CA" sz="1600" b="1" dirty="0"/>
          </a:p>
          <a:p>
            <a:pPr marL="2414588" indent="371475" algn="r">
              <a:defRPr/>
            </a:pPr>
            <a:endParaRPr lang="fr-CA" sz="1600" b="1" dirty="0"/>
          </a:p>
          <a:p>
            <a:pPr marL="2414588" indent="371475" algn="r">
              <a:defRPr/>
            </a:pPr>
            <a:r>
              <a:rPr lang="fr-CA" sz="1600" b="1" dirty="0"/>
              <a:t>Le Programme d’apprentissage expérientiel par l’intervention communautaire (PAEIC)</a:t>
            </a:r>
            <a:endParaRPr lang="fr-CA" b="1" dirty="0"/>
          </a:p>
          <a:p>
            <a:pPr algn="ctr">
              <a:defRPr/>
            </a:pPr>
            <a:endParaRPr lang="fr-CA" sz="1200" b="1" dirty="0"/>
          </a:p>
          <a:p>
            <a:pPr algn="ctr">
              <a:defRPr/>
            </a:pPr>
            <a:endParaRPr lang="fr-CA" sz="1000" b="1" dirty="0"/>
          </a:p>
          <a:p>
            <a:pPr algn="ctr">
              <a:defRPr/>
            </a:pPr>
            <a:r>
              <a:rPr lang="fr-CA" sz="2400" b="1" dirty="0"/>
              <a:t> </a:t>
            </a:r>
          </a:p>
        </p:txBody>
      </p:sp>
      <p:pic>
        <p:nvPicPr>
          <p:cNvPr id="6147" name="Image 3" descr="logo_couleur_500dp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5943600"/>
            <a:ext cx="266700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Image 5" descr="Vue_du_group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4800"/>
            <a:ext cx="65532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fr-CA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387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fr-CA" smtClean="0"/>
          </a:p>
          <a:p>
            <a:pPr eaLnBrk="1" hangingPunct="1">
              <a:buFont typeface="Arial" charset="0"/>
              <a:buNone/>
            </a:pPr>
            <a:endParaRPr lang="fr-CA" smtClean="0"/>
          </a:p>
          <a:p>
            <a:pPr eaLnBrk="1" hangingPunct="1">
              <a:buFont typeface="Arial" charset="0"/>
              <a:buNone/>
            </a:pPr>
            <a:endParaRPr lang="fr-CA" smtClean="0"/>
          </a:p>
          <a:p>
            <a:pPr algn="ctr" eaLnBrk="1" hangingPunct="1">
              <a:buFont typeface="Arial" charset="0"/>
              <a:buNone/>
            </a:pPr>
            <a:r>
              <a:rPr lang="fr-CA" sz="8000" b="1" smtClean="0"/>
              <a:t>MERCI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mtClean="0">
                <a:solidFill>
                  <a:schemeClr val="tx2">
                    <a:satMod val="130000"/>
                  </a:schemeClr>
                </a:solidFill>
              </a:rPr>
              <a:t>Mobilisation des connaissances?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90600" y="1600200"/>
            <a:ext cx="8001000" cy="472440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série</a:t>
            </a:r>
            <a:r>
              <a:rPr lang="en-US" sz="2400" dirty="0" smtClean="0"/>
              <a:t> </a:t>
            </a:r>
            <a:r>
              <a:rPr lang="en-US" sz="2400" dirty="0" err="1" smtClean="0"/>
              <a:t>d’activités</a:t>
            </a:r>
            <a:r>
              <a:rPr lang="en-US" sz="2400" dirty="0" smtClean="0"/>
              <a:t> qui </a:t>
            </a:r>
            <a:r>
              <a:rPr lang="en-US" sz="2400" dirty="0" err="1" smtClean="0"/>
              <a:t>permet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relation bi-</a:t>
            </a:r>
            <a:r>
              <a:rPr lang="en-US" sz="2400" dirty="0" err="1" smtClean="0"/>
              <a:t>directionnelle</a:t>
            </a:r>
            <a:r>
              <a:rPr lang="en-US" sz="2400" dirty="0" smtClean="0"/>
              <a:t> entre les </a:t>
            </a:r>
            <a:r>
              <a:rPr lang="en-US" sz="2400" dirty="0" err="1" smtClean="0"/>
              <a:t>chercheurs</a:t>
            </a:r>
            <a:r>
              <a:rPr lang="en-US" sz="2400" dirty="0" smtClean="0"/>
              <a:t> et les </a:t>
            </a:r>
            <a:r>
              <a:rPr lang="en-US" sz="2400" dirty="0" err="1" smtClean="0"/>
              <a:t>utilisateurs</a:t>
            </a:r>
            <a:r>
              <a:rPr lang="en-US" sz="2400" dirty="0" smtClean="0"/>
              <a:t> des </a:t>
            </a:r>
            <a:r>
              <a:rPr lang="en-US" sz="2400" dirty="0" err="1" smtClean="0"/>
              <a:t>résultats</a:t>
            </a:r>
            <a:r>
              <a:rPr lang="en-US" sz="2400" dirty="0" smtClean="0"/>
              <a:t> de </a:t>
            </a:r>
            <a:r>
              <a:rPr lang="en-US" sz="2400" dirty="0" err="1" smtClean="0"/>
              <a:t>recherche</a:t>
            </a:r>
            <a:r>
              <a:rPr lang="en-US" sz="2400" dirty="0" smtClean="0"/>
              <a:t> </a:t>
            </a:r>
            <a:r>
              <a:rPr lang="en-US" sz="2400" dirty="0" err="1" smtClean="0"/>
              <a:t>afin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ces</a:t>
            </a:r>
            <a:r>
              <a:rPr lang="en-US" sz="2400" dirty="0" smtClean="0"/>
              <a:t> </a:t>
            </a:r>
            <a:r>
              <a:rPr lang="en-US" sz="2400" dirty="0" err="1" smtClean="0"/>
              <a:t>résultats</a:t>
            </a:r>
            <a:r>
              <a:rPr lang="en-US" sz="2400" dirty="0" smtClean="0"/>
              <a:t> (evidence) </a:t>
            </a:r>
            <a:r>
              <a:rPr lang="en-US" sz="2400" dirty="0" err="1" smtClean="0"/>
              <a:t>servent</a:t>
            </a:r>
            <a:r>
              <a:rPr lang="en-US" sz="2400" dirty="0" smtClean="0"/>
              <a:t> le </a:t>
            </a:r>
            <a:r>
              <a:rPr lang="en-US" sz="2400" dirty="0" err="1" smtClean="0"/>
              <a:t>développement</a:t>
            </a:r>
            <a:r>
              <a:rPr lang="en-US" sz="2400" dirty="0" smtClean="0"/>
              <a:t> des </a:t>
            </a:r>
            <a:r>
              <a:rPr lang="en-US" sz="2400" dirty="0" err="1" smtClean="0"/>
              <a:t>pratiques</a:t>
            </a:r>
            <a:r>
              <a:rPr lang="en-US" sz="2400" dirty="0" smtClean="0"/>
              <a:t> et des </a:t>
            </a:r>
            <a:r>
              <a:rPr lang="en-US" sz="2400" dirty="0" err="1" smtClean="0"/>
              <a:t>politiques</a:t>
            </a:r>
            <a:r>
              <a:rPr lang="en-US" sz="2400" dirty="0" smtClean="0"/>
              <a:t>. 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US" sz="800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2400" dirty="0" smtClean="0"/>
              <a:t>La </a:t>
            </a:r>
            <a:r>
              <a:rPr lang="en-US" sz="2400" dirty="0" err="1" smtClean="0"/>
              <a:t>mobilisation</a:t>
            </a:r>
            <a:r>
              <a:rPr lang="en-US" sz="2400" dirty="0" smtClean="0"/>
              <a:t> des </a:t>
            </a:r>
            <a:r>
              <a:rPr lang="en-US" sz="2400" dirty="0" err="1" smtClean="0"/>
              <a:t>connaissances</a:t>
            </a:r>
            <a:r>
              <a:rPr lang="en-US" sz="2400" dirty="0" smtClean="0"/>
              <a:t> </a:t>
            </a:r>
          </a:p>
          <a:p>
            <a:pPr marL="400050" lvl="1" indent="0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err="1" smtClean="0"/>
              <a:t>dépasse</a:t>
            </a:r>
            <a:r>
              <a:rPr lang="en-US" sz="2400" dirty="0" smtClean="0"/>
              <a:t> le simple </a:t>
            </a:r>
            <a:r>
              <a:rPr lang="en-US" sz="2400" dirty="0" err="1" smtClean="0"/>
              <a:t>transfert</a:t>
            </a:r>
            <a:r>
              <a:rPr lang="en-US" sz="2400" dirty="0" smtClean="0"/>
              <a:t> </a:t>
            </a:r>
            <a:r>
              <a:rPr lang="en-US" sz="2400" dirty="0" err="1" smtClean="0"/>
              <a:t>ou</a:t>
            </a:r>
            <a:r>
              <a:rPr lang="en-US" sz="2400" dirty="0" smtClean="0"/>
              <a:t> </a:t>
            </a:r>
            <a:r>
              <a:rPr lang="en-US" sz="2400" dirty="0" err="1" smtClean="0"/>
              <a:t>l’échange</a:t>
            </a:r>
            <a:r>
              <a:rPr lang="en-US" sz="2400" dirty="0" smtClean="0"/>
              <a:t> de </a:t>
            </a:r>
            <a:r>
              <a:rPr lang="en-US" sz="2400" dirty="0" err="1" smtClean="0"/>
              <a:t>connaissances</a:t>
            </a:r>
            <a:r>
              <a:rPr lang="en-US" sz="2400" dirty="0" smtClean="0"/>
              <a:t> et </a:t>
            </a:r>
            <a:r>
              <a:rPr lang="en-US" sz="2400" dirty="0" err="1" smtClean="0"/>
              <a:t>inclut</a:t>
            </a:r>
            <a:r>
              <a:rPr lang="en-US" sz="2400" dirty="0" smtClean="0"/>
              <a:t> la co-production de </a:t>
            </a:r>
            <a:r>
              <a:rPr lang="en-US" sz="2400" dirty="0" err="1" smtClean="0"/>
              <a:t>connaissances</a:t>
            </a:r>
            <a:r>
              <a:rPr lang="en-US" sz="2400" dirty="0" smtClean="0"/>
              <a:t>. </a:t>
            </a:r>
          </a:p>
          <a:p>
            <a:pPr marL="400050" lvl="1" indent="0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err="1" smtClean="0"/>
              <a:t>transforme</a:t>
            </a:r>
            <a:r>
              <a:rPr lang="en-US" sz="2400" dirty="0" smtClean="0"/>
              <a:t> la </a:t>
            </a:r>
            <a:r>
              <a:rPr lang="en-US" sz="2400" dirty="0" err="1" smtClean="0"/>
              <a:t>recherche</a:t>
            </a:r>
            <a:r>
              <a:rPr lang="en-US" sz="2400" dirty="0" smtClean="0"/>
              <a:t> en action</a:t>
            </a:r>
          </a:p>
          <a:p>
            <a:pPr marL="400050" lvl="1" indent="0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en-US" sz="2400" dirty="0" err="1" smtClean="0"/>
              <a:t>Permet</a:t>
            </a:r>
            <a:r>
              <a:rPr lang="en-US" sz="2400" dirty="0" smtClean="0"/>
              <a:t> </a:t>
            </a:r>
            <a:r>
              <a:rPr lang="en-US" sz="2400" dirty="0" err="1" smtClean="0"/>
              <a:t>l’innovation</a:t>
            </a:r>
            <a:r>
              <a:rPr lang="en-US" sz="2400" dirty="0" smtClean="0"/>
              <a:t> </a:t>
            </a:r>
            <a:r>
              <a:rPr lang="en-US" sz="2400" dirty="0" err="1" smtClean="0"/>
              <a:t>sociale</a:t>
            </a:r>
            <a:endParaRPr lang="en-US" sz="2400" dirty="0" smtClean="0"/>
          </a:p>
          <a:p>
            <a:pPr marL="365760" indent="-283464"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CA" sz="2400" dirty="0" smtClean="0"/>
          </a:p>
          <a:p>
            <a:pPr marL="365760" indent="-283464"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sz="2400" dirty="0" smtClean="0"/>
              <a:t>(</a:t>
            </a:r>
            <a:r>
              <a:rPr lang="fr-CA" sz="2400" dirty="0" err="1" smtClean="0"/>
              <a:t>Phipps</a:t>
            </a:r>
            <a:r>
              <a:rPr lang="fr-CA" sz="2400" dirty="0" smtClean="0"/>
              <a:t> et </a:t>
            </a:r>
            <a:r>
              <a:rPr lang="fr-CA" sz="2400" dirty="0" err="1" smtClean="0"/>
              <a:t>Shapson</a:t>
            </a:r>
            <a:r>
              <a:rPr lang="fr-CA" sz="2400" dirty="0" smtClean="0"/>
              <a:t>, 2009</a:t>
            </a:r>
            <a:r>
              <a:rPr lang="fr-CA" sz="2400" b="1" dirty="0" smtClean="0"/>
              <a:t>. </a:t>
            </a:r>
            <a:r>
              <a:rPr lang="fr-CA" sz="2400" dirty="0" smtClean="0"/>
              <a:t>p.213).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fr-CA" dirty="0" smtClean="0"/>
              <a:t>Objectif de la présentation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0488" indent="-7938" eaLnBrk="1" hangingPunct="1">
              <a:buFont typeface="Wingdings 2" pitchFamily="18" charset="2"/>
              <a:buNone/>
              <a:defRPr/>
            </a:pPr>
            <a:endParaRPr lang="fr-CA" dirty="0" smtClean="0"/>
          </a:p>
          <a:p>
            <a:pPr marL="90488" indent="-7938" eaLnBrk="1" hangingPunct="1">
              <a:buFont typeface="Wingdings 2" pitchFamily="18" charset="2"/>
              <a:buNone/>
              <a:defRPr/>
            </a:pPr>
            <a:r>
              <a:rPr lang="fr-CA" dirty="0" smtClean="0"/>
              <a:t>Présenter comment l’implantation de notre modèle pédagogique nous a amené à nous questionner sur les collaborations entre l’U. et son milieu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fr-CA" sz="1200" dirty="0" smtClean="0"/>
          </a:p>
          <a:p>
            <a:pPr eaLnBrk="1" hangingPunct="1">
              <a:buFont typeface="Wingdings 2" pitchFamily="18" charset="2"/>
              <a:buNone/>
              <a:defRPr/>
            </a:pPr>
            <a:endParaRPr lang="fr-CA" sz="1200" dirty="0" smtClean="0"/>
          </a:p>
          <a:p>
            <a:pPr lvl="1" eaLnBrk="1" hangingPunct="1">
              <a:defRPr/>
            </a:pPr>
            <a:r>
              <a:rPr lang="fr-CA" dirty="0" smtClean="0"/>
              <a:t>Présentation du modèle pédagogique</a:t>
            </a:r>
          </a:p>
          <a:p>
            <a:pPr lvl="1" eaLnBrk="1" hangingPunct="1">
              <a:defRPr/>
            </a:pPr>
            <a:r>
              <a:rPr lang="fr-CA" dirty="0" smtClean="0"/>
              <a:t>Évolution du programme et questionnement</a:t>
            </a:r>
          </a:p>
          <a:p>
            <a:pPr lvl="1" eaLnBrk="1" hangingPunct="1">
              <a:defRPr/>
            </a:pPr>
            <a:r>
              <a:rPr lang="fr-CA" dirty="0" smtClean="0"/>
              <a:t>Présentation du modèle du Café des savoir</a:t>
            </a:r>
          </a:p>
          <a:p>
            <a:pPr eaLnBrk="1" hangingPunct="1">
              <a:buFont typeface="Wingdings 2" pitchFamily="18" charset="2"/>
              <a:buNone/>
              <a:defRPr/>
            </a:pPr>
            <a:endParaRPr lang="fr-CA" dirty="0" smtClean="0"/>
          </a:p>
          <a:p>
            <a:pPr eaLnBrk="1" hangingPunct="1">
              <a:defRPr/>
            </a:pP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z="4000" smtClean="0">
                <a:solidFill>
                  <a:schemeClr val="tx2">
                    <a:satMod val="130000"/>
                  </a:schemeClr>
                </a:solidFill>
                <a:latin typeface="Baskerville Old Face" pitchFamily="18" charset="0"/>
              </a:rPr>
              <a:t>Le PAEIC?</a:t>
            </a:r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fr-CA" sz="2400" b="1" smtClean="0"/>
              <a:t>Faits marquants</a:t>
            </a:r>
            <a:endParaRPr lang="fr-CA" sz="2400" smtClean="0"/>
          </a:p>
          <a:p>
            <a:pPr eaLnBrk="1" hangingPunct="1"/>
            <a:endParaRPr lang="fr-CA" sz="2200" smtClean="0"/>
          </a:p>
          <a:p>
            <a:pPr eaLnBrk="1" hangingPunct="1"/>
            <a:r>
              <a:rPr lang="fr-CA" sz="2200" smtClean="0"/>
              <a:t>Cr</a:t>
            </a:r>
            <a:r>
              <a:rPr lang="fr-CA" sz="2400" smtClean="0"/>
              <a:t>éé en 2006</a:t>
            </a:r>
          </a:p>
          <a:p>
            <a:pPr eaLnBrk="1" hangingPunct="1"/>
            <a:r>
              <a:rPr lang="fr-CA" sz="2400" smtClean="0"/>
              <a:t>1 des 10 programmes universitaires canadiens financés par la </a:t>
            </a:r>
            <a:r>
              <a:rPr lang="fr-CA" sz="2400" i="1" smtClean="0"/>
              <a:t>Fondation de la Famille JW McConnell</a:t>
            </a:r>
            <a:r>
              <a:rPr lang="fr-CA" sz="2400" smtClean="0"/>
              <a:t>, dont 1 des 2 programmes québécois, l’autre étant le PICOM à l’UQTR.</a:t>
            </a:r>
          </a:p>
          <a:p>
            <a:pPr eaLnBrk="1" hangingPunct="1"/>
            <a:r>
              <a:rPr lang="fr-CA" sz="2400" smtClean="0"/>
              <a:t>Au total 1250 étudiants, 250 projets et 25 cours réguliers ont participé au PAEIC</a:t>
            </a:r>
          </a:p>
          <a:p>
            <a:pPr eaLnBrk="1" hangingPunct="1">
              <a:buFont typeface="Wingdings 2" pitchFamily="18" charset="2"/>
              <a:buNone/>
            </a:pPr>
            <a:endParaRPr lang="fr-CA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3235325" y="2454275"/>
            <a:ext cx="1946275" cy="974725"/>
          </a:xfrm>
          <a:prstGeom prst="rect">
            <a:avLst/>
          </a:prstGeom>
          <a:solidFill>
            <a:srgbClr val="FFFFFF">
              <a:alpha val="45882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fr-CA" sz="2000" b="1">
                <a:latin typeface="Calibri" pitchFamily="34" charset="0"/>
              </a:rPr>
              <a:t>Situations authentiques d’apprentissage</a:t>
            </a:r>
            <a:endParaRPr lang="fr-FR" sz="3200"/>
          </a:p>
        </p:txBody>
      </p:sp>
      <p:grpSp>
        <p:nvGrpSpPr>
          <p:cNvPr id="2" name="Groupe 22"/>
          <p:cNvGrpSpPr>
            <a:grpSpLocks/>
          </p:cNvGrpSpPr>
          <p:nvPr/>
        </p:nvGrpSpPr>
        <p:grpSpPr bwMode="auto">
          <a:xfrm>
            <a:off x="5029200" y="2438400"/>
            <a:ext cx="1981200" cy="844550"/>
            <a:chOff x="5028786" y="2438400"/>
            <a:chExt cx="1981417" cy="845342"/>
          </a:xfrm>
        </p:grpSpPr>
        <p:sp>
          <p:nvSpPr>
            <p:cNvPr id="9237" name="Rectangle 5"/>
            <p:cNvSpPr>
              <a:spLocks noChangeArrowheads="1"/>
            </p:cNvSpPr>
            <p:nvPr/>
          </p:nvSpPr>
          <p:spPr bwMode="auto">
            <a:xfrm>
              <a:off x="5381595" y="2438400"/>
              <a:ext cx="1628608" cy="609622"/>
            </a:xfrm>
            <a:prstGeom prst="rect">
              <a:avLst/>
            </a:prstGeom>
            <a:solidFill>
              <a:srgbClr val="FFFFFF">
                <a:alpha val="4901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CA" sz="2000" b="1">
                  <a:latin typeface="Calibri" pitchFamily="34" charset="0"/>
                </a:rPr>
                <a:t>Intégration théorique</a:t>
              </a:r>
              <a:endParaRPr lang="fr-FR" sz="3200"/>
            </a:p>
          </p:txBody>
        </p:sp>
        <p:pic>
          <p:nvPicPr>
            <p:cNvPr id="9238" name="Objet 1"/>
            <p:cNvPicPr>
              <a:picLocks noChangeArrowheads="1"/>
            </p:cNvPicPr>
            <p:nvPr/>
          </p:nvPicPr>
          <p:blipFill>
            <a:blip r:embed="rId2" cstate="print"/>
            <a:srcRect t="-734" b="-366"/>
            <a:stretch>
              <a:fillRect/>
            </a:stretch>
          </p:blipFill>
          <p:spPr bwMode="auto">
            <a:xfrm>
              <a:off x="5028786" y="2515038"/>
              <a:ext cx="453970" cy="768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e 21"/>
          <p:cNvGrpSpPr/>
          <p:nvPr/>
        </p:nvGrpSpPr>
        <p:grpSpPr>
          <a:xfrm>
            <a:off x="0" y="2362200"/>
            <a:ext cx="3307648" cy="1254079"/>
            <a:chOff x="76200" y="2438400"/>
            <a:chExt cx="3307648" cy="1254079"/>
          </a:xfrm>
          <a:noFill/>
        </p:grpSpPr>
        <p:sp>
          <p:nvSpPr>
            <p:cNvPr id="9220" name="Rectangle 4"/>
            <p:cNvSpPr>
              <a:spLocks noChangeArrowheads="1"/>
            </p:cNvSpPr>
            <p:nvPr/>
          </p:nvSpPr>
          <p:spPr bwMode="auto">
            <a:xfrm>
              <a:off x="76200" y="2438400"/>
              <a:ext cx="2972125" cy="1254079"/>
            </a:xfrm>
            <a:prstGeom prst="rect">
              <a:avLst/>
            </a:prstGeom>
            <a:grpFill/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fr-CA" sz="2000" b="1" dirty="0">
                  <a:solidFill>
                    <a:schemeClr val="tx1"/>
                  </a:solidFill>
                </a:rPr>
                <a:t>Contact avec les enjeux environnementaux et sociaux</a:t>
              </a:r>
              <a:endParaRPr lang="fr-FR" sz="3200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pic>
          <p:nvPicPr>
            <p:cNvPr id="9226" name="Objet 1"/>
            <p:cNvPicPr>
              <a:picLocks noChangeArrowheads="1"/>
            </p:cNvPicPr>
            <p:nvPr/>
          </p:nvPicPr>
          <p:blipFill>
            <a:blip r:embed="rId2" cstate="print"/>
            <a:srcRect t="-734" b="-366"/>
            <a:stretch>
              <a:fillRect/>
            </a:stretch>
          </p:blipFill>
          <p:spPr bwMode="auto">
            <a:xfrm>
              <a:off x="2895600" y="2514600"/>
              <a:ext cx="488248" cy="76870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6858000" y="2479675"/>
            <a:ext cx="2057400" cy="977900"/>
            <a:chOff x="6858043" y="2480203"/>
            <a:chExt cx="2057497" cy="977717"/>
          </a:xfrm>
        </p:grpSpPr>
        <p:pic>
          <p:nvPicPr>
            <p:cNvPr id="9235" name="Objet 1"/>
            <p:cNvPicPr>
              <a:picLocks noChangeArrowheads="1"/>
            </p:cNvPicPr>
            <p:nvPr/>
          </p:nvPicPr>
          <p:blipFill>
            <a:blip r:embed="rId2" cstate="print"/>
            <a:srcRect t="-734" b="-366"/>
            <a:stretch>
              <a:fillRect/>
            </a:stretch>
          </p:blipFill>
          <p:spPr bwMode="auto">
            <a:xfrm>
              <a:off x="6858043" y="2515038"/>
              <a:ext cx="453970" cy="830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6" name="Rectangle 12"/>
            <p:cNvSpPr>
              <a:spLocks noChangeArrowheads="1"/>
            </p:cNvSpPr>
            <p:nvPr/>
          </p:nvSpPr>
          <p:spPr bwMode="auto">
            <a:xfrm>
              <a:off x="7277736" y="2480203"/>
              <a:ext cx="1637804" cy="977717"/>
            </a:xfrm>
            <a:prstGeom prst="rect">
              <a:avLst/>
            </a:prstGeom>
            <a:solidFill>
              <a:srgbClr val="FFFFFF">
                <a:alpha val="4588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CA" sz="2000" b="1">
                  <a:latin typeface="Calibri" pitchFamily="34" charset="0"/>
                </a:rPr>
                <a:t>Réflexion sur l’expérience</a:t>
              </a:r>
              <a:endParaRPr lang="fr-FR" sz="3200"/>
            </a:p>
          </p:txBody>
        </p:sp>
      </p:grpSp>
      <p:grpSp>
        <p:nvGrpSpPr>
          <p:cNvPr id="5" name="Groupe 20"/>
          <p:cNvGrpSpPr>
            <a:grpSpLocks/>
          </p:cNvGrpSpPr>
          <p:nvPr/>
        </p:nvGrpSpPr>
        <p:grpSpPr bwMode="auto">
          <a:xfrm>
            <a:off x="838200" y="3657600"/>
            <a:ext cx="3333750" cy="1239838"/>
            <a:chOff x="838549" y="3657644"/>
            <a:chExt cx="3334131" cy="1240284"/>
          </a:xfrm>
        </p:grpSpPr>
        <p:sp>
          <p:nvSpPr>
            <p:cNvPr id="9233" name="AutoShape 6"/>
            <p:cNvSpPr>
              <a:spLocks/>
            </p:cNvSpPr>
            <p:nvPr/>
          </p:nvSpPr>
          <p:spPr bwMode="auto">
            <a:xfrm rot="-5400000">
              <a:off x="2248993" y="2247200"/>
              <a:ext cx="513244" cy="3334131"/>
            </a:xfrm>
            <a:prstGeom prst="leftBrace">
              <a:avLst>
                <a:gd name="adj1" fmla="val 75187"/>
                <a:gd name="adj2" fmla="val 50000"/>
              </a:avLst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9234" name="Rectangle 13"/>
            <p:cNvSpPr>
              <a:spLocks noChangeArrowheads="1"/>
            </p:cNvSpPr>
            <p:nvPr/>
          </p:nvSpPr>
          <p:spPr bwMode="auto">
            <a:xfrm>
              <a:off x="1372010" y="4267463"/>
              <a:ext cx="2271523" cy="6304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CA" sz="2000" b="1">
                  <a:latin typeface="Calibri" pitchFamily="34" charset="0"/>
                </a:rPr>
                <a:t>Citoyen engagé et responsable</a:t>
              </a:r>
            </a:p>
            <a:p>
              <a:pPr algn="ctr">
                <a:spcAft>
                  <a:spcPts val="1000"/>
                </a:spcAft>
              </a:pPr>
              <a:endParaRPr lang="fr-CA" sz="2000" b="1">
                <a:latin typeface="Calibri" pitchFamily="34" charset="0"/>
              </a:endParaRPr>
            </a:p>
          </p:txBody>
        </p:sp>
      </p:grpSp>
      <p:grpSp>
        <p:nvGrpSpPr>
          <p:cNvPr id="6" name="Groupe 19"/>
          <p:cNvGrpSpPr>
            <a:grpSpLocks/>
          </p:cNvGrpSpPr>
          <p:nvPr/>
        </p:nvGrpSpPr>
        <p:grpSpPr bwMode="auto">
          <a:xfrm>
            <a:off x="4343400" y="3657600"/>
            <a:ext cx="4505325" cy="1089025"/>
            <a:chOff x="4343233" y="3657643"/>
            <a:chExt cx="4506260" cy="1088666"/>
          </a:xfrm>
        </p:grpSpPr>
        <p:sp>
          <p:nvSpPr>
            <p:cNvPr id="8" name="AutoShape 7"/>
            <p:cNvSpPr>
              <a:spLocks/>
            </p:cNvSpPr>
            <p:nvPr/>
          </p:nvSpPr>
          <p:spPr bwMode="auto">
            <a:xfrm rot="-5400000">
              <a:off x="6339741" y="1661135"/>
              <a:ext cx="513244" cy="4506260"/>
            </a:xfrm>
            <a:prstGeom prst="leftBrace">
              <a:avLst>
                <a:gd name="adj1" fmla="val 101620"/>
                <a:gd name="adj2" fmla="val 50000"/>
              </a:avLst>
            </a:prstGeom>
            <a:noFill/>
            <a:ln w="28575">
              <a:solidFill>
                <a:srgbClr val="0070C0"/>
              </a:solidFill>
              <a:round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>
              <a:off x="5486470" y="4343378"/>
              <a:ext cx="2437984" cy="40293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CA" sz="2000" b="1">
                  <a:latin typeface="Calibri" pitchFamily="34" charset="0"/>
                </a:rPr>
                <a:t>Professionnel</a:t>
              </a:r>
            </a:p>
          </p:txBody>
        </p:sp>
      </p:grp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3810000" y="4343400"/>
            <a:ext cx="1806575" cy="6953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CA"/>
          </a:p>
        </p:txBody>
      </p:sp>
      <p:sp>
        <p:nvSpPr>
          <p:cNvPr id="7177" name="Titre 18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z="4000" smtClean="0">
                <a:solidFill>
                  <a:schemeClr val="tx2">
                    <a:satMod val="130000"/>
                  </a:schemeClr>
                </a:solidFill>
                <a:latin typeface="Baskerville Old Face" pitchFamily="18" charset="0"/>
              </a:rPr>
              <a:t>Dimensions pédagogiques du PAEIC</a:t>
            </a:r>
          </a:p>
        </p:txBody>
      </p:sp>
      <p:grpSp>
        <p:nvGrpSpPr>
          <p:cNvPr id="7" name="Groupe 27"/>
          <p:cNvGrpSpPr>
            <a:grpSpLocks/>
          </p:cNvGrpSpPr>
          <p:nvPr/>
        </p:nvGrpSpPr>
        <p:grpSpPr bwMode="auto">
          <a:xfrm>
            <a:off x="3429000" y="1600200"/>
            <a:ext cx="5486400" cy="1143000"/>
            <a:chOff x="3429000" y="1600200"/>
            <a:chExt cx="5486400" cy="1143000"/>
          </a:xfrm>
        </p:grpSpPr>
        <p:sp>
          <p:nvSpPr>
            <p:cNvPr id="26" name="Accolade fermante 25"/>
            <p:cNvSpPr/>
            <p:nvPr/>
          </p:nvSpPr>
          <p:spPr>
            <a:xfrm rot="16200000">
              <a:off x="5791200" y="-381000"/>
              <a:ext cx="762000" cy="5486400"/>
            </a:xfrm>
            <a:prstGeom prst="righ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CA"/>
            </a:p>
          </p:txBody>
        </p:sp>
        <p:sp>
          <p:nvSpPr>
            <p:cNvPr id="9230" name="ZoneTexte 26"/>
            <p:cNvSpPr txBox="1">
              <a:spLocks noChangeArrowheads="1"/>
            </p:cNvSpPr>
            <p:nvPr/>
          </p:nvSpPr>
          <p:spPr bwMode="auto">
            <a:xfrm>
              <a:off x="4648200" y="1600200"/>
              <a:ext cx="3200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A" b="1"/>
                <a:t>Apprentissage expérientiel</a:t>
              </a:r>
            </a:p>
          </p:txBody>
        </p:sp>
      </p:grpSp>
      <p:sp>
        <p:nvSpPr>
          <p:cNvPr id="24" name="Accolade fermante 23"/>
          <p:cNvSpPr/>
          <p:nvPr/>
        </p:nvSpPr>
        <p:spPr>
          <a:xfrm rot="5400000">
            <a:off x="4648200" y="1447800"/>
            <a:ext cx="838200" cy="7696200"/>
          </a:xfrm>
          <a:prstGeom prst="rightBrace">
            <a:avLst>
              <a:gd name="adj1" fmla="val 8333"/>
              <a:gd name="adj2" fmla="val 49297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CA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5" name="ZoneTexte 24"/>
          <p:cNvSpPr txBox="1">
            <a:spLocks noChangeArrowheads="1"/>
          </p:cNvSpPr>
          <p:nvPr/>
        </p:nvSpPr>
        <p:spPr bwMode="auto">
          <a:xfrm>
            <a:off x="3352800" y="5867400"/>
            <a:ext cx="3581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2400" b="1"/>
              <a:t>Utilité pour le milieu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 animBg="1"/>
      <p:bldP spid="9231" grpId="0" animBg="1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3" descr="impact_pauvreté.jpeg"/>
          <p:cNvPicPr>
            <a:picLocks noChangeAspect="1"/>
          </p:cNvPicPr>
          <p:nvPr/>
        </p:nvPicPr>
        <p:blipFill>
          <a:blip r:embed="rId2" cstate="print">
            <a:lum bright="46000"/>
          </a:blip>
          <a:srcRect/>
          <a:stretch>
            <a:fillRect/>
          </a:stretch>
        </p:blipFill>
        <p:spPr bwMode="auto">
          <a:xfrm>
            <a:off x="-838200" y="0"/>
            <a:ext cx="1030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z="4000" b="1" dirty="0" smtClean="0">
                <a:solidFill>
                  <a:schemeClr val="tx2">
                    <a:satMod val="130000"/>
                  </a:schemeClr>
                </a:solidFill>
                <a:latin typeface="Baskerville Old Face" pitchFamily="18" charset="0"/>
              </a:rPr>
              <a:t>Le PAEIC: plus qu’un modèle pédagogique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CA" sz="1600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CA" b="1" dirty="0" smtClean="0"/>
              <a:t>Réseau de partenaires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CA" b="1" dirty="0" smtClean="0"/>
              <a:t>Connaissance des besoins du milieu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CA" b="1" dirty="0" smtClean="0"/>
              <a:t>Connaissance des ressources universitaires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CA" b="1" dirty="0" smtClean="0"/>
              <a:t>Mécanismes et de pratiques de collaboration </a:t>
            </a:r>
            <a:r>
              <a:rPr lang="fr-CA" sz="2000" b="1" dirty="0" smtClean="0"/>
              <a:t>(entre les cours, entre l’U. et son milieu, etc.)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sz="5400" b="1" dirty="0" smtClean="0"/>
              <a:t>+</a:t>
            </a:r>
          </a:p>
          <a:p>
            <a:pPr marL="365760" indent="-283464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sz="3600" b="1" dirty="0" smtClean="0"/>
              <a:t>Désir d’être utile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CA" dirty="0" smtClean="0"/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itr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848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sz="3600" dirty="0" smtClean="0">
                <a:solidFill>
                  <a:schemeClr val="tx2">
                    <a:satMod val="130000"/>
                  </a:schemeClr>
                </a:solidFill>
                <a:latin typeface="Baskerville Old Face" pitchFamily="18" charset="0"/>
              </a:rPr>
              <a:t>Comment augmenter notre impact sur des enjeux sociaux et environnementaux présents dans notre communauté?</a:t>
            </a:r>
          </a:p>
        </p:txBody>
      </p:sp>
      <p:pic>
        <p:nvPicPr>
          <p:cNvPr id="11267" name="Espace réservé du contenu 4" descr="impact_vagu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67000" y="2362200"/>
            <a:ext cx="5410200" cy="4057650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926780">
            <a:off x="-68263" y="1401763"/>
            <a:ext cx="7977188" cy="4572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z="4000" b="1" smtClean="0">
                <a:solidFill>
                  <a:schemeClr val="tx2">
                    <a:satMod val="130000"/>
                  </a:schemeClr>
                </a:solidFill>
                <a:latin typeface="Baskerville Old Face" pitchFamily="18" charset="0"/>
              </a:rPr>
              <a:t>En créant une synergie!</a:t>
            </a:r>
          </a:p>
        </p:txBody>
      </p:sp>
      <p:sp>
        <p:nvSpPr>
          <p:cNvPr id="1229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fr-CA" smtClean="0"/>
          </a:p>
        </p:txBody>
      </p:sp>
      <p:sp>
        <p:nvSpPr>
          <p:cNvPr id="6" name="Flèche vers le bas 5"/>
          <p:cNvSpPr/>
          <p:nvPr/>
        </p:nvSpPr>
        <p:spPr>
          <a:xfrm rot="18913612">
            <a:off x="2379663" y="585788"/>
            <a:ext cx="2271712" cy="3581400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  <p:sp>
        <p:nvSpPr>
          <p:cNvPr id="7" name="Flèche vers le bas 6"/>
          <p:cNvSpPr/>
          <p:nvPr/>
        </p:nvSpPr>
        <p:spPr>
          <a:xfrm rot="15491337">
            <a:off x="1635919" y="3853657"/>
            <a:ext cx="2590800" cy="3268662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  <p:sp>
        <p:nvSpPr>
          <p:cNvPr id="4" name="Flèche vers le bas 3"/>
          <p:cNvSpPr/>
          <p:nvPr/>
        </p:nvSpPr>
        <p:spPr>
          <a:xfrm rot="17479108">
            <a:off x="1402557" y="1928019"/>
            <a:ext cx="2286000" cy="3754437"/>
          </a:xfrm>
          <a:prstGeom prst="downArrow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  <p:sp>
        <p:nvSpPr>
          <p:cNvPr id="9" name="Ellipse 8"/>
          <p:cNvSpPr/>
          <p:nvPr/>
        </p:nvSpPr>
        <p:spPr>
          <a:xfrm rot="1250121">
            <a:off x="4800600" y="3048000"/>
            <a:ext cx="2819400" cy="2971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sz="3600" b="1" dirty="0">
                <a:solidFill>
                  <a:schemeClr val="tx1"/>
                </a:solidFill>
              </a:rPr>
              <a:t>Enjeux</a:t>
            </a:r>
            <a:r>
              <a:rPr lang="fr-CA" dirty="0"/>
              <a:t> </a:t>
            </a:r>
          </a:p>
        </p:txBody>
      </p:sp>
      <p:sp>
        <p:nvSpPr>
          <p:cNvPr id="10" name="Flèche vers le bas 9"/>
          <p:cNvSpPr/>
          <p:nvPr/>
        </p:nvSpPr>
        <p:spPr>
          <a:xfrm rot="12956664">
            <a:off x="3349625" y="4821238"/>
            <a:ext cx="2271713" cy="3581400"/>
          </a:xfrm>
          <a:prstGeom prst="down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6" grpId="0" animBg="1"/>
      <p:bldP spid="7" grpId="0" animBg="1"/>
      <p:bldP spid="4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2">
                    <a:satMod val="130000"/>
                  </a:schemeClr>
                </a:solidFill>
              </a:rPr>
              <a:t>Mobilisation des connaissances </a:t>
            </a:r>
            <a:br>
              <a:rPr lang="fr-CA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fr-CA" dirty="0" smtClean="0">
                <a:solidFill>
                  <a:schemeClr val="tx2">
                    <a:satMod val="130000"/>
                  </a:schemeClr>
                </a:solidFill>
              </a:rPr>
              <a:t>vers le milieu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CA" sz="2800" dirty="0" smtClean="0"/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sz="2800" dirty="0" smtClean="0"/>
              <a:t>Il ressort de la littérature sur la mobilisation des connaissances que :</a:t>
            </a:r>
          </a:p>
          <a:p>
            <a:pPr marL="85725" indent="-85725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dirty="0" smtClean="0"/>
              <a:t> </a:t>
            </a:r>
            <a:r>
              <a:rPr lang="fr-CA" sz="2400" dirty="0" smtClean="0"/>
              <a:t>« la grande majorité des institutions universitaires n’ont pas développé de capacités institutionnelle pour mobiliser [vers les acteurs susceptibles de pouvoir l’utiliser] la diversité des connaissances produites, et ce, malgré leur grande capacité à s’investir dans la commercialisation de produits et/ou le développement technologique». </a:t>
            </a:r>
          </a:p>
          <a:p>
            <a:pPr marL="365760" indent="-283464" algn="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A" sz="2400" dirty="0" smtClean="0"/>
              <a:t>(</a:t>
            </a:r>
            <a:r>
              <a:rPr lang="fr-CA" sz="2400" dirty="0" err="1" smtClean="0"/>
              <a:t>Phipps</a:t>
            </a:r>
            <a:r>
              <a:rPr lang="fr-CA" sz="2400" dirty="0" smtClean="0"/>
              <a:t> et </a:t>
            </a:r>
            <a:r>
              <a:rPr lang="fr-CA" sz="2400" dirty="0" err="1" smtClean="0"/>
              <a:t>Shapson</a:t>
            </a:r>
            <a:r>
              <a:rPr lang="fr-CA" sz="2400" dirty="0" smtClean="0"/>
              <a:t>, 2009, p. )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fr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r-CA" sz="4000" u="sng" dirty="0" smtClean="0">
                <a:solidFill>
                  <a:schemeClr val="tx2">
                    <a:satMod val="130000"/>
                  </a:schemeClr>
                </a:solidFill>
              </a:rPr>
              <a:t>Café des savoirs</a:t>
            </a:r>
          </a:p>
        </p:txBody>
      </p:sp>
      <p:sp>
        <p:nvSpPr>
          <p:cNvPr id="7" name="Ellipse 6"/>
          <p:cNvSpPr/>
          <p:nvPr/>
        </p:nvSpPr>
        <p:spPr>
          <a:xfrm>
            <a:off x="3581400" y="1371600"/>
            <a:ext cx="1371600" cy="1066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Cours A</a:t>
            </a:r>
          </a:p>
        </p:txBody>
      </p:sp>
      <p:sp>
        <p:nvSpPr>
          <p:cNvPr id="8" name="Ellipse 7"/>
          <p:cNvSpPr/>
          <p:nvPr/>
        </p:nvSpPr>
        <p:spPr>
          <a:xfrm>
            <a:off x="7086600" y="1447800"/>
            <a:ext cx="1828800" cy="10668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Projet de recherche</a:t>
            </a:r>
          </a:p>
        </p:txBody>
      </p:sp>
      <p:sp>
        <p:nvSpPr>
          <p:cNvPr id="10" name="Ellipse 9"/>
          <p:cNvSpPr/>
          <p:nvPr/>
        </p:nvSpPr>
        <p:spPr>
          <a:xfrm>
            <a:off x="5334000" y="1447800"/>
            <a:ext cx="1371600" cy="1066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Cours B</a:t>
            </a:r>
          </a:p>
        </p:txBody>
      </p:sp>
      <p:grpSp>
        <p:nvGrpSpPr>
          <p:cNvPr id="2" name="Groupe 12"/>
          <p:cNvGrpSpPr>
            <a:grpSpLocks/>
          </p:cNvGrpSpPr>
          <p:nvPr/>
        </p:nvGrpSpPr>
        <p:grpSpPr bwMode="auto">
          <a:xfrm>
            <a:off x="3657600" y="2743200"/>
            <a:ext cx="5105400" cy="2590800"/>
            <a:chOff x="2895600" y="3209365"/>
            <a:chExt cx="5105400" cy="228600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3" name="Rectangle à coins arrondis 2"/>
            <p:cNvSpPr/>
            <p:nvPr/>
          </p:nvSpPr>
          <p:spPr>
            <a:xfrm>
              <a:off x="2895600" y="3209365"/>
              <a:ext cx="5105400" cy="2286000"/>
            </a:xfrm>
            <a:prstGeom prst="roundRect">
              <a:avLst/>
            </a:prstGeom>
            <a:grp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CA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1293" name="ZoneTexte 11"/>
            <p:cNvSpPr txBox="1">
              <a:spLocks noChangeArrowheads="1"/>
            </p:cNvSpPr>
            <p:nvPr/>
          </p:nvSpPr>
          <p:spPr bwMode="auto">
            <a:xfrm>
              <a:off x="3124200" y="3411071"/>
              <a:ext cx="3962400" cy="570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CA" b="1" dirty="0"/>
                <a:t>Complexité d’un enjeu social ou environnemental</a:t>
              </a:r>
            </a:p>
          </p:txBody>
        </p:sp>
      </p:grpSp>
      <p:grpSp>
        <p:nvGrpSpPr>
          <p:cNvPr id="4" name="Groupe 19"/>
          <p:cNvGrpSpPr>
            <a:grpSpLocks/>
          </p:cNvGrpSpPr>
          <p:nvPr/>
        </p:nvGrpSpPr>
        <p:grpSpPr bwMode="auto">
          <a:xfrm>
            <a:off x="3886200" y="3657600"/>
            <a:ext cx="4724400" cy="1362075"/>
            <a:chOff x="3657600" y="3541059"/>
            <a:chExt cx="4724400" cy="1201831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4" name="Rectangle à coins arrondis 13"/>
            <p:cNvSpPr/>
            <p:nvPr/>
          </p:nvSpPr>
          <p:spPr>
            <a:xfrm>
              <a:off x="3657600" y="3541059"/>
              <a:ext cx="4724400" cy="1201831"/>
            </a:xfrm>
            <a:prstGeom prst="round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A"/>
            </a:p>
          </p:txBody>
        </p:sp>
        <p:sp>
          <p:nvSpPr>
            <p:cNvPr id="11291" name="ZoneTexte 14"/>
            <p:cNvSpPr txBox="1">
              <a:spLocks noChangeArrowheads="1"/>
            </p:cNvSpPr>
            <p:nvPr/>
          </p:nvSpPr>
          <p:spPr bwMode="auto">
            <a:xfrm>
              <a:off x="3962400" y="3810000"/>
              <a:ext cx="4114800" cy="570292"/>
            </a:xfrm>
            <a:prstGeom prst="rect">
              <a:avLst/>
            </a:prstGeom>
            <a:grpFill/>
            <a:ln w="31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CA" b="1" dirty="0"/>
                <a:t>Espace de </a:t>
              </a:r>
              <a:r>
                <a:rPr lang="fr-CA" b="1" dirty="0" err="1"/>
                <a:t>co</a:t>
              </a:r>
              <a:r>
                <a:rPr lang="fr-CA" b="1" dirty="0"/>
                <a:t>-construction de pistes de solutions – Living </a:t>
              </a:r>
              <a:r>
                <a:rPr lang="fr-CA" b="1" dirty="0" err="1"/>
                <a:t>lab</a:t>
              </a:r>
              <a:endParaRPr lang="fr-CA" b="1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657600" y="5562600"/>
            <a:ext cx="13716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Organisme 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34000" y="5562600"/>
            <a:ext cx="14478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Organisme B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162800" y="5562600"/>
            <a:ext cx="137160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A" b="1" dirty="0">
                <a:solidFill>
                  <a:schemeClr val="tx1"/>
                </a:solidFill>
              </a:rPr>
              <a:t>Organisme C</a:t>
            </a:r>
          </a:p>
        </p:txBody>
      </p:sp>
      <p:grpSp>
        <p:nvGrpSpPr>
          <p:cNvPr id="5" name="Groupe 25"/>
          <p:cNvGrpSpPr>
            <a:grpSpLocks/>
          </p:cNvGrpSpPr>
          <p:nvPr/>
        </p:nvGrpSpPr>
        <p:grpSpPr bwMode="auto">
          <a:xfrm>
            <a:off x="228600" y="1524000"/>
            <a:ext cx="3328988" cy="1198563"/>
            <a:chOff x="228600" y="1524000"/>
            <a:chExt cx="3328988" cy="1198563"/>
          </a:xfrm>
        </p:grpSpPr>
        <p:sp>
          <p:nvSpPr>
            <p:cNvPr id="14360" name="AutoShape 8"/>
            <p:cNvSpPr>
              <a:spLocks noChangeArrowheads="1"/>
            </p:cNvSpPr>
            <p:nvPr/>
          </p:nvSpPr>
          <p:spPr bwMode="auto">
            <a:xfrm>
              <a:off x="2438400" y="1524000"/>
              <a:ext cx="1119188" cy="1198563"/>
            </a:xfrm>
            <a:prstGeom prst="curvedRightArrow">
              <a:avLst>
                <a:gd name="adj1" fmla="val 24800"/>
                <a:gd name="adj2" fmla="val 49590"/>
                <a:gd name="adj3" fmla="val 2256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14361" name="Rectangle 19"/>
            <p:cNvSpPr>
              <a:spLocks noChangeArrowheads="1"/>
            </p:cNvSpPr>
            <p:nvPr/>
          </p:nvSpPr>
          <p:spPr bwMode="auto">
            <a:xfrm>
              <a:off x="228600" y="1752600"/>
              <a:ext cx="21082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b="1"/>
                <a:t>Interdisciplinarité</a:t>
              </a:r>
            </a:p>
          </p:txBody>
        </p:sp>
      </p:grpSp>
      <p:grpSp>
        <p:nvGrpSpPr>
          <p:cNvPr id="6" name="Groupe 24"/>
          <p:cNvGrpSpPr>
            <a:grpSpLocks/>
          </p:cNvGrpSpPr>
          <p:nvPr/>
        </p:nvGrpSpPr>
        <p:grpSpPr bwMode="auto">
          <a:xfrm>
            <a:off x="457200" y="5334000"/>
            <a:ext cx="3024188" cy="1198563"/>
            <a:chOff x="457200" y="5334000"/>
            <a:chExt cx="3024188" cy="1198563"/>
          </a:xfrm>
        </p:grpSpPr>
        <p:sp>
          <p:nvSpPr>
            <p:cNvPr id="14358" name="AutoShape 8"/>
            <p:cNvSpPr>
              <a:spLocks noChangeArrowheads="1"/>
            </p:cNvSpPr>
            <p:nvPr/>
          </p:nvSpPr>
          <p:spPr bwMode="auto">
            <a:xfrm>
              <a:off x="2362200" y="5334000"/>
              <a:ext cx="1119188" cy="1198563"/>
            </a:xfrm>
            <a:prstGeom prst="curvedRightArrow">
              <a:avLst>
                <a:gd name="adj1" fmla="val 24800"/>
                <a:gd name="adj2" fmla="val 49590"/>
                <a:gd name="adj3" fmla="val 22565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CA"/>
            </a:p>
          </p:txBody>
        </p:sp>
        <p:sp>
          <p:nvSpPr>
            <p:cNvPr id="14359" name="Rectangle 21"/>
            <p:cNvSpPr>
              <a:spLocks noChangeArrowheads="1"/>
            </p:cNvSpPr>
            <p:nvPr/>
          </p:nvSpPr>
          <p:spPr bwMode="auto">
            <a:xfrm>
              <a:off x="457200" y="5638800"/>
              <a:ext cx="16081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A" b="1"/>
                <a:t>Concertation</a:t>
              </a:r>
            </a:p>
          </p:txBody>
        </p:sp>
      </p:grpSp>
      <p:grpSp>
        <p:nvGrpSpPr>
          <p:cNvPr id="9" name="Groupe 40"/>
          <p:cNvGrpSpPr>
            <a:grpSpLocks/>
          </p:cNvGrpSpPr>
          <p:nvPr/>
        </p:nvGrpSpPr>
        <p:grpSpPr bwMode="auto">
          <a:xfrm>
            <a:off x="0" y="3429000"/>
            <a:ext cx="3124200" cy="1371600"/>
            <a:chOff x="0" y="3429000"/>
            <a:chExt cx="3124200" cy="1371600"/>
          </a:xfrm>
        </p:grpSpPr>
        <p:sp>
          <p:nvSpPr>
            <p:cNvPr id="23" name="Double flèche verticale 22"/>
            <p:cNvSpPr/>
            <p:nvPr/>
          </p:nvSpPr>
          <p:spPr>
            <a:xfrm>
              <a:off x="2667000" y="3429000"/>
              <a:ext cx="457200" cy="1371600"/>
            </a:xfrm>
            <a:prstGeom prst="upDownArrow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CA"/>
            </a:p>
          </p:txBody>
        </p:sp>
        <p:sp>
          <p:nvSpPr>
            <p:cNvPr id="14357" name="ZoneTexte 23"/>
            <p:cNvSpPr txBox="1">
              <a:spLocks noChangeArrowheads="1"/>
            </p:cNvSpPr>
            <p:nvPr/>
          </p:nvSpPr>
          <p:spPr bwMode="auto">
            <a:xfrm>
              <a:off x="0" y="3657600"/>
              <a:ext cx="2467448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CA" b="1"/>
                <a:t>Collaborations </a:t>
              </a:r>
            </a:p>
            <a:p>
              <a:pPr algn="ctr"/>
              <a:r>
                <a:rPr lang="fr-CA" b="1"/>
                <a:t>et continuité</a:t>
              </a:r>
            </a:p>
          </p:txBody>
        </p:sp>
      </p:grpSp>
      <p:cxnSp>
        <p:nvCxnSpPr>
          <p:cNvPr id="28" name="Connecteur droit avec flèche 27"/>
          <p:cNvCxnSpPr/>
          <p:nvPr/>
        </p:nvCxnSpPr>
        <p:spPr>
          <a:xfrm rot="16200000" flipH="1">
            <a:off x="4267200" y="2362200"/>
            <a:ext cx="5334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rot="16200000" flipH="1">
            <a:off x="5676900" y="2552700"/>
            <a:ext cx="6096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rot="5400000">
            <a:off x="7239000" y="2438400"/>
            <a:ext cx="5334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rot="5400000" flipH="1" flipV="1">
            <a:off x="4038600" y="5410200"/>
            <a:ext cx="533400" cy="76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rot="16200000" flipV="1">
            <a:off x="7391400" y="5410200"/>
            <a:ext cx="609600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rot="5400000" flipH="1" flipV="1">
            <a:off x="5676901" y="5448300"/>
            <a:ext cx="533400" cy="3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6" grpId="0" animBg="1"/>
      <p:bldP spid="18" grpId="0" animBg="1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Direct&lt;/TransitionType&gt;&#10;  &lt;UniqueID&gt;0&lt;/UniqueID&gt;&#10;  &lt;ShowPreviews&gt;true&lt;/ShowPreviews&gt;&#10;  &lt;ShowReviews&gt;true&lt;/ShowReviews&gt;&#10;  &lt;ShowHeaderTitle&gt;true&lt;/ShowHeaderTitle&gt;&#10;  &lt;ShowHeaderNumber&gt;false&lt;/ShowHeaderNumber&gt;&#10;  &lt;SectionTemplate&gt;Template2&lt;/SectionTemplate&gt;&#10;  &lt;SectionTemplateColor&gt;&#10;    &lt;A&gt;255&lt;/A&gt;&#10;    &lt;R&gt;87&lt;/R&gt;&#10;    &lt;G&gt;130&lt;/G&gt;&#10;    &lt;B&gt;251&lt;/B&gt;&#10;    &lt;ScA&gt;1&lt;/ScA&gt;&#10;    &lt;ScR&gt;0.09530747&lt;/ScR&gt;&#10;    &lt;ScG&gt;0.223227963&lt;/ScG&gt;&#10;    &lt;ScB&gt;0.9646863&lt;/ScB&gt;&#10;  &lt;/SectionTemplateColor&gt;&#10;  &lt;SectionArrangement&gt;Spiral&lt;/SectionArrangement&gt;&#10;&lt;/PresentationMetadata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6356</TotalTime>
  <Words>328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Gill Sans MT</vt:lpstr>
      <vt:lpstr>Wingdings 2</vt:lpstr>
      <vt:lpstr>Verdana</vt:lpstr>
      <vt:lpstr>Calibri</vt:lpstr>
      <vt:lpstr>Baskerville Old Face</vt:lpstr>
      <vt:lpstr>Solstice</vt:lpstr>
      <vt:lpstr>Slide 1</vt:lpstr>
      <vt:lpstr>Objectif de la présentation</vt:lpstr>
      <vt:lpstr>Le PAEIC?</vt:lpstr>
      <vt:lpstr>Dimensions pédagogiques du PAEIC</vt:lpstr>
      <vt:lpstr>Le PAEIC: plus qu’un modèle pédagogique</vt:lpstr>
      <vt:lpstr>Comment augmenter notre impact sur des enjeux sociaux et environnementaux présents dans notre communauté?</vt:lpstr>
      <vt:lpstr>En créant une synergie!</vt:lpstr>
      <vt:lpstr>Mobilisation des connaissances  vers le milieu</vt:lpstr>
      <vt:lpstr>Café des savoirs</vt:lpstr>
      <vt:lpstr>Slide 10</vt:lpstr>
      <vt:lpstr>Mobilisation des connaissances?</vt:lpstr>
    </vt:vector>
  </TitlesOfParts>
  <Company>Université de Sherbrooke - Faculté Administration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Simon Bolduc</dc:creator>
  <cp:lastModifiedBy>Olivier</cp:lastModifiedBy>
  <cp:revision>655</cp:revision>
  <dcterms:created xsi:type="dcterms:W3CDTF">2010-03-29T20:32:30Z</dcterms:created>
  <dcterms:modified xsi:type="dcterms:W3CDTF">2011-08-09T15:55:21Z</dcterms:modified>
</cp:coreProperties>
</file>